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63" r:id="rId6"/>
    <p:sldId id="264" r:id="rId7"/>
    <p:sldId id="267" r:id="rId8"/>
    <p:sldId id="268" r:id="rId9"/>
    <p:sldId id="269" r:id="rId10"/>
    <p:sldId id="270" r:id="rId11"/>
    <p:sldId id="271" r:id="rId12"/>
    <p:sldId id="272"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7000" b="-3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Comic Sans MS" pitchFamily="66" charset="0"/>
              </a:rPr>
              <a:t>КАКО УЧИТИ БРЖЕ И БОЉЕ</a:t>
            </a:r>
            <a:endParaRPr lang="en-US" b="1"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pPr algn="ctr">
              <a:buNone/>
            </a:pPr>
            <a:r>
              <a:rPr lang="sr-Cyrl-RS" dirty="0" smtClean="0">
                <a:latin typeface="Comic Sans MS" pitchFamily="66" charset="0"/>
              </a:rPr>
              <a:t>ДРАГИ НАШИ УЧЕНИЦИ,</a:t>
            </a:r>
          </a:p>
          <a:p>
            <a:pPr algn="ctr">
              <a:buNone/>
            </a:pPr>
            <a:r>
              <a:rPr lang="sr-Cyrl-RS" dirty="0" smtClean="0">
                <a:latin typeface="Comic Sans MS" pitchFamily="66" charset="0"/>
              </a:rPr>
              <a:t>ПРИЛИКОМ ОБРАДЕ УПИТНИКА, КОЈЕ СТЕ ПОПУЊАВАЛИ, ПРИМЕТИЛИ СМО ДА ПОСТОЈЕ ИЗВЕСНЕ ТЕШКОЋЕ У САВЛАДАВАЊУ ПОЈЕДИНИХ ПРЕДМЕТА. ОВОМ ПРЕЗЕНТАЦИЈОМ, ПОКУШАЋЕМО ДА ВАМ ПОМОГНЕМО ДА НА БРЖИ И БОЉИ НАЧИН САВЛАДАТЕ ГРАДИВО БИОЛОГИЈЕ, МАТЕМАТИКЕ, ИСТОРИЈЕ, СТРАНИХ ЈЕЗИКА.</a:t>
            </a:r>
          </a:p>
          <a:p>
            <a:pPr algn="ctr">
              <a:buNone/>
            </a:pPr>
            <a:endParaRPr lang="en-US"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000" b="1" dirty="0" smtClean="0">
                <a:latin typeface="Comic Sans MS" pitchFamily="66" charset="0"/>
              </a:rPr>
              <a:t>Поступак учења историје</a:t>
            </a:r>
            <a:endParaRPr lang="en-US" sz="3000" b="1" dirty="0">
              <a:latin typeface="Comic Sans MS" pitchFamily="66"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sr-Cyrl-RS" dirty="0" smtClean="0">
                <a:latin typeface="Comic Sans MS" pitchFamily="66" charset="0"/>
              </a:rPr>
              <a:t>Анализирање текста из историје</a:t>
            </a:r>
          </a:p>
          <a:p>
            <a:pPr>
              <a:buNone/>
            </a:pPr>
            <a:r>
              <a:rPr lang="sr-Cyrl-RS" dirty="0" smtClean="0">
                <a:latin typeface="Comic Sans MS" pitchFamily="66" charset="0"/>
              </a:rPr>
              <a:t>   Користи историјску карту ради боље визуелизације: где се шта одвијало, куда и како су се кретали освајачи.</a:t>
            </a:r>
          </a:p>
          <a:p>
            <a:r>
              <a:rPr lang="sr-Cyrl-RS" dirty="0" smtClean="0">
                <a:latin typeface="Comic Sans MS" pitchFamily="66" charset="0"/>
              </a:rPr>
              <a:t>Руководи се питањима: КО? (је нешто урадио) КАДА? (је нешто било) и ЗАШТО? (је нешто било). </a:t>
            </a:r>
          </a:p>
          <a:p>
            <a:pPr>
              <a:buNone/>
            </a:pPr>
            <a:r>
              <a:rPr lang="sr-Cyrl-RS" dirty="0" smtClean="0">
                <a:latin typeface="Comic Sans MS" pitchFamily="66" charset="0"/>
              </a:rPr>
              <a:t>  Тако ћеш боље да разумеш лекцију и нађеш кључне речи.</a:t>
            </a:r>
            <a:endParaRPr lang="en-US"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Коришћење дијаграма за обнављање историје</a:t>
            </a:r>
            <a:endParaRPr lang="en-US" dirty="0"/>
          </a:p>
        </p:txBody>
      </p:sp>
      <p:pic>
        <p:nvPicPr>
          <p:cNvPr id="4" name="Content Placeholder 3" descr="IMG_20201116_114447.jpg"/>
          <p:cNvPicPr>
            <a:picLocks noGrp="1" noChangeAspect="1"/>
          </p:cNvPicPr>
          <p:nvPr>
            <p:ph idx="1"/>
          </p:nvPr>
        </p:nvPicPr>
        <p:blipFill>
          <a:blip r:embed="rId2" cstate="print"/>
          <a:stretch>
            <a:fillRect/>
          </a:stretch>
        </p:blipFill>
        <p:spPr>
          <a:xfrm rot="16200000">
            <a:off x="2726482" y="592882"/>
            <a:ext cx="3767236" cy="6019800"/>
          </a:xfrm>
        </p:spPr>
      </p:pic>
      <p:sp>
        <p:nvSpPr>
          <p:cNvPr id="5" name="TextBox 4"/>
          <p:cNvSpPr txBox="1"/>
          <p:nvPr/>
        </p:nvSpPr>
        <p:spPr>
          <a:xfrm>
            <a:off x="457201" y="5791200"/>
            <a:ext cx="7696200" cy="923330"/>
          </a:xfrm>
          <a:prstGeom prst="rect">
            <a:avLst/>
          </a:prstGeom>
          <a:noFill/>
        </p:spPr>
        <p:txBody>
          <a:bodyPr wrap="square" rtlCol="0">
            <a:spAutoFit/>
          </a:bodyPr>
          <a:lstStyle/>
          <a:p>
            <a:pPr algn="just"/>
            <a:r>
              <a:rPr lang="sr-Cyrl-RS" dirty="0" smtClean="0">
                <a:latin typeface="Comic Sans MS" pitchFamily="66" charset="0"/>
              </a:rPr>
              <a:t>Различите боје одређују различите делове, кључне речи усмеравају пажњу на сваки од цртежа, симболи са маргина представљају одређене чињенице. </a:t>
            </a:r>
            <a:endParaRPr lang="en-US"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4000" b="1" dirty="0" smtClean="0">
                <a:latin typeface="Comic Sans MS" pitchFamily="66" charset="0"/>
              </a:rPr>
              <a:t>Како учити страни језик</a:t>
            </a:r>
            <a:endParaRPr lang="en-US" sz="4000" b="1" dirty="0">
              <a:latin typeface="Comic Sans MS" pitchFamily="66" charset="0"/>
            </a:endParaRPr>
          </a:p>
        </p:txBody>
      </p:sp>
      <p:sp>
        <p:nvSpPr>
          <p:cNvPr id="3" name="Content Placeholder 2"/>
          <p:cNvSpPr>
            <a:spLocks noGrp="1"/>
          </p:cNvSpPr>
          <p:nvPr>
            <p:ph idx="1"/>
          </p:nvPr>
        </p:nvSpPr>
        <p:spPr/>
        <p:txBody>
          <a:bodyPr/>
          <a:lstStyle/>
          <a:p>
            <a:r>
              <a:rPr lang="sr-Cyrl-RS" dirty="0" smtClean="0">
                <a:latin typeface="Comic Sans MS" pitchFamily="66" charset="0"/>
              </a:rPr>
              <a:t>Познато је да се страни језик најбоље учи у свакодневним ситуацијама у којима може да се употреби. Могу се одглумити ситуације у којима ти играш улоге, замишљене као </a:t>
            </a:r>
            <a:r>
              <a:rPr lang="sr-Cyrl-RS" dirty="0" smtClean="0">
                <a:latin typeface="Comic Sans MS" pitchFamily="66" charset="0"/>
              </a:rPr>
              <a:t>одређени </a:t>
            </a:r>
            <a:r>
              <a:rPr lang="sr-Cyrl-RS" dirty="0" smtClean="0">
                <a:latin typeface="Comic Sans MS" pitchFamily="66" charset="0"/>
              </a:rPr>
              <a:t>призор на сцени. Може се глумити одлазак на путовање, у продавницу, код лекара и др.</a:t>
            </a:r>
            <a:endParaRPr lang="en-US"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7848600" cy="6555641"/>
          </a:xfrm>
          <a:prstGeom prst="rect">
            <a:avLst/>
          </a:prstGeom>
          <a:noFill/>
        </p:spPr>
        <p:txBody>
          <a:bodyPr wrap="square" rtlCol="0">
            <a:spAutoFit/>
          </a:bodyPr>
          <a:lstStyle/>
          <a:p>
            <a:pPr>
              <a:buFont typeface="Arial" pitchFamily="34" charset="0"/>
              <a:buChar char="•"/>
            </a:pPr>
            <a:r>
              <a:rPr lang="sr-Cyrl-RS" sz="3000" dirty="0" smtClean="0">
                <a:latin typeface="Comic Sans MS" pitchFamily="66" charset="0"/>
              </a:rPr>
              <a:t> </a:t>
            </a:r>
            <a:r>
              <a:rPr lang="sr-Cyrl-RS" sz="2900" dirty="0" smtClean="0">
                <a:latin typeface="Comic Sans MS" pitchFamily="66" charset="0"/>
              </a:rPr>
              <a:t>На почетку је важно прочитати текст и подвући кључне и непознате речи (непознате речи се могу учити и помоћу цртежа, асоцијација, повезивање по сродности, различитости)</a:t>
            </a:r>
          </a:p>
          <a:p>
            <a:pPr>
              <a:buFont typeface="Arial" pitchFamily="34" charset="0"/>
              <a:buChar char="•"/>
            </a:pPr>
            <a:r>
              <a:rPr lang="sr-Cyrl-RS" sz="2900" dirty="0" smtClean="0">
                <a:latin typeface="Comic Sans MS" pitchFamily="66" charset="0"/>
              </a:rPr>
              <a:t> Читајући текст из књиге, замишљај сцену и одглуми своју </a:t>
            </a:r>
            <a:r>
              <a:rPr lang="sr-Cyrl-RS" sz="2900" dirty="0" smtClean="0">
                <a:latin typeface="Comic Sans MS" pitchFamily="66" charset="0"/>
              </a:rPr>
              <a:t>улогу (позови чланове породице да ти помогну)</a:t>
            </a:r>
            <a:endParaRPr lang="sr-Cyrl-RS" sz="2900" dirty="0" smtClean="0">
              <a:latin typeface="Comic Sans MS" pitchFamily="66" charset="0"/>
            </a:endParaRPr>
          </a:p>
          <a:p>
            <a:pPr>
              <a:buFont typeface="Arial" pitchFamily="34" charset="0"/>
              <a:buChar char="•"/>
            </a:pPr>
            <a:r>
              <a:rPr lang="sr-Cyrl-RS" sz="2900" dirty="0" smtClean="0">
                <a:latin typeface="Comic Sans MS" pitchFamily="66" charset="0"/>
              </a:rPr>
              <a:t> Можеш да направиш и табелу времена са речима и реченицама из лекције </a:t>
            </a:r>
          </a:p>
          <a:p>
            <a:pPr>
              <a:buFont typeface="Arial" pitchFamily="34" charset="0"/>
              <a:buChar char="•"/>
            </a:pPr>
            <a:r>
              <a:rPr lang="sr-Cyrl-RS" sz="2900" dirty="0" smtClean="0">
                <a:latin typeface="Comic Sans MS" pitchFamily="66" charset="0"/>
              </a:rPr>
              <a:t> Вежбај склапање реченица, користећи неколико времена и нових речи и израза (тако ћеш истовремено богатити речник и памтити граматику страног језика)</a:t>
            </a:r>
            <a:endParaRPr lang="en-US" sz="2900"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200" dirty="0" smtClean="0">
                <a:latin typeface="Comic Sans MS" pitchFamily="66" charset="0"/>
              </a:rPr>
              <a:t>Оцени себе</a:t>
            </a:r>
            <a:endParaRPr lang="en-US" sz="3200" dirty="0">
              <a:latin typeface="Comic Sans MS" pitchFamily="66" charset="0"/>
            </a:endParaRPr>
          </a:p>
        </p:txBody>
      </p:sp>
      <p:sp>
        <p:nvSpPr>
          <p:cNvPr id="3" name="Content Placeholder 2"/>
          <p:cNvSpPr>
            <a:spLocks noGrp="1"/>
          </p:cNvSpPr>
          <p:nvPr>
            <p:ph idx="1"/>
          </p:nvPr>
        </p:nvSpPr>
        <p:spPr>
          <a:xfrm>
            <a:off x="304800" y="1371600"/>
            <a:ext cx="8229600" cy="4983163"/>
          </a:xfrm>
        </p:spPr>
        <p:txBody>
          <a:bodyPr>
            <a:normAutofit/>
          </a:bodyPr>
          <a:lstStyle/>
          <a:p>
            <a:r>
              <a:rPr lang="sr-Cyrl-RS" sz="3000" dirty="0" smtClean="0">
                <a:latin typeface="Comic Sans MS" pitchFamily="66" charset="0"/>
              </a:rPr>
              <a:t>Када се заврши одговарање или тестирање обично сви коментаришу како је било. Неко се уплашио, неко није знао, неко није могао  да се сети. Неко је пожурио, а неко није имао довољно времена. Искористи то за свој </a:t>
            </a:r>
            <a:r>
              <a:rPr lang="sr-Cyrl-RS" sz="3000" dirty="0" smtClean="0">
                <a:solidFill>
                  <a:srgbClr val="FF0000"/>
                </a:solidFill>
                <a:latin typeface="Comic Sans MS" pitchFamily="66" charset="0"/>
              </a:rPr>
              <a:t>дневник</a:t>
            </a:r>
            <a:r>
              <a:rPr lang="sr-Cyrl-RS" sz="3000" dirty="0" smtClean="0">
                <a:latin typeface="Comic Sans MS" pitchFamily="66" charset="0"/>
              </a:rPr>
              <a:t>, да оценош себе:</a:t>
            </a:r>
            <a:r>
              <a:rPr lang="sr-Cyrl-RS" sz="3000" dirty="0">
                <a:latin typeface="Comic Sans MS" pitchFamily="66" charset="0"/>
              </a:rPr>
              <a:t> </a:t>
            </a:r>
            <a:r>
              <a:rPr lang="sr-Cyrl-RS" sz="3000" dirty="0" smtClean="0">
                <a:latin typeface="Comic Sans MS" pitchFamily="66" charset="0"/>
              </a:rPr>
              <a:t>да утврдиш оно што је било добро и да поправиш оно што је требало мало боље.</a:t>
            </a:r>
          </a:p>
          <a:p>
            <a:pPr algn="ctr">
              <a:buNone/>
            </a:pPr>
            <a:r>
              <a:rPr lang="sr-Cyrl-RS" sz="3000" dirty="0" smtClean="0">
                <a:latin typeface="Comic Sans MS" pitchFamily="66" charset="0"/>
              </a:rPr>
              <a:t>СРЕЋНО!</a:t>
            </a:r>
          </a:p>
          <a:p>
            <a:endParaRPr lang="sr-Cyrl-RS" dirty="0" smtClean="0">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r-Cyrl-RS" dirty="0" smtClean="0">
                <a:latin typeface="Comic Sans MS" pitchFamily="66" charset="0"/>
              </a:rPr>
              <a:t>Коришћена литература:</a:t>
            </a:r>
            <a:endParaRPr lang="en-US" dirty="0">
              <a:latin typeface="Comic Sans MS" pitchFamily="66" charset="0"/>
            </a:endParaRPr>
          </a:p>
        </p:txBody>
      </p:sp>
      <p:sp>
        <p:nvSpPr>
          <p:cNvPr id="3" name="Content Placeholder 2"/>
          <p:cNvSpPr>
            <a:spLocks noGrp="1"/>
          </p:cNvSpPr>
          <p:nvPr>
            <p:ph idx="1"/>
          </p:nvPr>
        </p:nvSpPr>
        <p:spPr/>
        <p:txBody>
          <a:bodyPr/>
          <a:lstStyle/>
          <a:p>
            <a:r>
              <a:rPr lang="sr-Cyrl-RS" dirty="0" smtClean="0">
                <a:latin typeface="Comic Sans MS" pitchFamily="66" charset="0"/>
              </a:rPr>
              <a:t>Б. Гојковић,  “Како учити брже и боље”, Плато</a:t>
            </a:r>
          </a:p>
          <a:p>
            <a:r>
              <a:rPr lang="sr-Cyrl-RS" dirty="0" smtClean="0">
                <a:latin typeface="Comic Sans MS" pitchFamily="66" charset="0"/>
              </a:rPr>
              <a:t>Група аутора, “Како развијати вештине подучавања”, Клет</a:t>
            </a:r>
          </a:p>
          <a:p>
            <a:endParaRPr lang="en-US"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Comic Sans MS" pitchFamily="66" charset="0"/>
              </a:rPr>
              <a:t>УЧЕЊЕ ЈЕ...</a:t>
            </a:r>
            <a:endParaRPr lang="en-US" b="1"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pPr algn="ctr"/>
            <a:r>
              <a:rPr lang="sr-Cyrl-RS" dirty="0" smtClean="0">
                <a:latin typeface="Comic Sans MS" pitchFamily="66" charset="0"/>
              </a:rPr>
              <a:t>УЧЕЊЕ ЈЕ ПСИХИЧКИ ПРОЦЕС КОЈИ ДОВОДИ ДО РЕЛАТИВНО ТРАЈНИХ, СТЕЧЕНИХ ПРОМЕНА У ФУНКЦИОНИСАЊУ ПОЈЕДНИЦА.</a:t>
            </a:r>
          </a:p>
          <a:p>
            <a:pPr algn="ctr"/>
            <a:r>
              <a:rPr lang="sr-Cyrl-RS" dirty="0" smtClean="0">
                <a:latin typeface="Comic Sans MS" pitchFamily="66" charset="0"/>
              </a:rPr>
              <a:t>УЧЕЊЕ ЈЕ ВЕШТИНА И КАО И СВАКА ВЕШТИНА, КАДА СЕ ЈЕДНОМ НАУЧИ ПОСЛЕ СВЕ БУДЕ ЈЕДНОСТАВНО И ЛАКО.</a:t>
            </a:r>
          </a:p>
          <a:p>
            <a:pPr algn="ctr"/>
            <a:r>
              <a:rPr lang="sr-Cyrl-RS" dirty="0" smtClean="0">
                <a:latin typeface="Comic Sans MS" pitchFamily="66" charset="0"/>
              </a:rPr>
              <a:t>УЧЕЊЕ ЈЕ НАЈДЕЛОТВОРНИЈЕ КАДА ЈЕ ЗАБАВНО </a:t>
            </a:r>
            <a:r>
              <a:rPr lang="sr-Cyrl-RS" dirty="0" smtClean="0">
                <a:latin typeface="Comic Sans MS" pitchFamily="66" charset="0"/>
                <a:sym typeface="Wingdings" pitchFamily="2" charset="2"/>
              </a:rPr>
              <a:t></a:t>
            </a:r>
            <a:endParaRPr lang="en-US"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Comic Sans MS" pitchFamily="66" charset="0"/>
              </a:rPr>
              <a:t>КАКО УЧИТИ БИОЛОГИЈУ</a:t>
            </a:r>
            <a:endParaRPr lang="en-US" b="1" dirty="0">
              <a:latin typeface="Comic Sans MS" pitchFamily="66" charset="0"/>
            </a:endParaRPr>
          </a:p>
        </p:txBody>
      </p:sp>
      <p:sp>
        <p:nvSpPr>
          <p:cNvPr id="3" name="Content Placeholder 2"/>
          <p:cNvSpPr>
            <a:spLocks noGrp="1"/>
          </p:cNvSpPr>
          <p:nvPr>
            <p:ph idx="1"/>
          </p:nvPr>
        </p:nvSpPr>
        <p:spPr/>
        <p:txBody>
          <a:bodyPr>
            <a:normAutofit/>
          </a:bodyPr>
          <a:lstStyle/>
          <a:p>
            <a:r>
              <a:rPr lang="sr-Cyrl-RS" sz="2800" dirty="0" smtClean="0">
                <a:latin typeface="Comic Sans MS" pitchFamily="66" charset="0"/>
              </a:rPr>
              <a:t>За биологију је важно да се учи поступно и стално, по мало. </a:t>
            </a:r>
            <a:endParaRPr lang="sr-Cyrl-RS" sz="2800" dirty="0" smtClean="0">
              <a:latin typeface="Comic Sans MS" pitchFamily="66" charset="0"/>
            </a:endParaRPr>
          </a:p>
          <a:p>
            <a:r>
              <a:rPr lang="sr-Cyrl-RS" sz="2800" dirty="0" smtClean="0">
                <a:latin typeface="Comic Sans MS" pitchFamily="66" charset="0"/>
              </a:rPr>
              <a:t>Радозналост и посмтарање су довољни да се заинтересујеш за биологију. </a:t>
            </a:r>
            <a:endParaRPr lang="sr-Cyrl-RS" sz="2800" dirty="0" smtClean="0">
              <a:latin typeface="Comic Sans MS" pitchFamily="66" charset="0"/>
            </a:endParaRPr>
          </a:p>
          <a:p>
            <a:r>
              <a:rPr lang="sr-Cyrl-RS" sz="2800" dirty="0" smtClean="0">
                <a:latin typeface="Comic Sans MS" pitchFamily="66" charset="0"/>
              </a:rPr>
              <a:t>Кад посматраш и анализираш биљке и животиње лакше ћеш да разумеш себе и своје тело. Кад научиш како тело ради, можеш боље да га чуваш, развијаш и улепшаваш. </a:t>
            </a:r>
            <a:endParaRPr lang="en-US" sz="28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Comic Sans MS" pitchFamily="66" charset="0"/>
              </a:rPr>
              <a:t>Поступак учења биологије</a:t>
            </a:r>
            <a:endParaRPr lang="en-US" b="1" dirty="0">
              <a:latin typeface="Comic Sans MS" pitchFamily="66" charset="0"/>
            </a:endParaRPr>
          </a:p>
        </p:txBody>
      </p:sp>
      <p:sp>
        <p:nvSpPr>
          <p:cNvPr id="3" name="Content Placeholder 2"/>
          <p:cNvSpPr>
            <a:spLocks noGrp="1"/>
          </p:cNvSpPr>
          <p:nvPr>
            <p:ph idx="1"/>
          </p:nvPr>
        </p:nvSpPr>
        <p:spPr/>
        <p:txBody>
          <a:bodyPr/>
          <a:lstStyle/>
          <a:p>
            <a:r>
              <a:rPr lang="sr-Cyrl-RS" dirty="0" smtClean="0">
                <a:latin typeface="Comic Sans MS" pitchFamily="66" charset="0"/>
              </a:rPr>
              <a:t>Прегледаш лекцију и видиш шта је задатак, циљ. Шта је то што ћеш да научиш? Какво је нешто, како ради и чему служи?</a:t>
            </a:r>
          </a:p>
          <a:p>
            <a:r>
              <a:rPr lang="sr-Cyrl-RS" dirty="0" smtClean="0">
                <a:latin typeface="Comic Sans MS" pitchFamily="66" charset="0"/>
              </a:rPr>
              <a:t>Подвучеш кључне речи. Ту је можда најважније ствар за разумевање. Треба све да преведеш на теби разумљив језик.</a:t>
            </a:r>
          </a:p>
          <a:p>
            <a:endParaRPr lang="en-US"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457201"/>
            <a:ext cx="7315200" cy="6494086"/>
          </a:xfrm>
          <a:prstGeom prst="rect">
            <a:avLst/>
          </a:prstGeom>
          <a:noFill/>
        </p:spPr>
        <p:txBody>
          <a:bodyPr wrap="square" rtlCol="0">
            <a:spAutoFit/>
          </a:bodyPr>
          <a:lstStyle/>
          <a:p>
            <a:pPr>
              <a:buFont typeface="Arial" pitchFamily="34" charset="0"/>
              <a:buChar char="•"/>
            </a:pPr>
            <a:r>
              <a:rPr lang="sr-Cyrl-RS" sz="3200" dirty="0" smtClean="0">
                <a:latin typeface="Comic Sans MS" pitchFamily="66" charset="0"/>
              </a:rPr>
              <a:t> Све што је на непознатом језику када преведеш биће и разумљиво и сликовито. Видећеш да су научници углавном описивали оно што су видели. Када и ти видиш слике, неће ти бити тешко да опишеш и запамтиш.</a:t>
            </a:r>
          </a:p>
          <a:p>
            <a:pPr>
              <a:buFont typeface="Arial" pitchFamily="34" charset="0"/>
              <a:buChar char="•"/>
            </a:pPr>
            <a:r>
              <a:rPr lang="sr-Cyrl-RS" sz="3200" dirty="0" smtClean="0">
                <a:latin typeface="Comic Sans MS" pitchFamily="66" charset="0"/>
              </a:rPr>
              <a:t> Користи обавезно слике, цртеже и дијаграме. Видећеш да и оно што изгледа компликовано и </a:t>
            </a:r>
            <a:r>
              <a:rPr lang="sr-Cyrl-RS" sz="3200" dirty="0" smtClean="0">
                <a:latin typeface="Comic Sans MS" pitchFamily="66" charset="0"/>
              </a:rPr>
              <a:t>тешко, </a:t>
            </a:r>
            <a:r>
              <a:rPr lang="sr-Cyrl-RS" sz="3200" dirty="0" smtClean="0">
                <a:latin typeface="Comic Sans MS" pitchFamily="66" charset="0"/>
              </a:rPr>
              <a:t>у </a:t>
            </a:r>
            <a:r>
              <a:rPr lang="sr-Cyrl-RS" sz="3200" dirty="0" smtClean="0">
                <a:latin typeface="Comic Sans MS" pitchFamily="66" charset="0"/>
              </a:rPr>
              <a:t>ствари је </a:t>
            </a:r>
            <a:r>
              <a:rPr lang="sr-Cyrl-RS" sz="3200" dirty="0" smtClean="0">
                <a:latin typeface="Comic Sans MS" pitchFamily="66" charset="0"/>
              </a:rPr>
              <a:t>једноставно и лако може да се памти.</a:t>
            </a:r>
          </a:p>
          <a:p>
            <a:endParaRPr lang="en-US" sz="3200"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609600"/>
            <a:ext cx="6400800" cy="2585323"/>
          </a:xfrm>
          <a:prstGeom prst="rect">
            <a:avLst/>
          </a:prstGeom>
          <a:noFill/>
        </p:spPr>
        <p:txBody>
          <a:bodyPr wrap="square" rtlCol="0">
            <a:spAutoFit/>
          </a:bodyPr>
          <a:lstStyle/>
          <a:p>
            <a:r>
              <a:rPr lang="sr-Cyrl-RS" dirty="0" smtClean="0">
                <a:latin typeface="Comic Sans MS" pitchFamily="66" charset="0"/>
              </a:rPr>
              <a:t>Најлакше </a:t>
            </a:r>
            <a:r>
              <a:rPr lang="sr-Cyrl-RS" dirty="0" smtClean="0">
                <a:latin typeface="Comic Sans MS" pitchFamily="66" charset="0"/>
              </a:rPr>
              <a:t>ћеш </a:t>
            </a:r>
            <a:r>
              <a:rPr lang="sr-Cyrl-RS" dirty="0" smtClean="0">
                <a:latin typeface="Comic Sans MS" pitchFamily="66" charset="0"/>
              </a:rPr>
              <a:t>научити ако </a:t>
            </a:r>
            <a:r>
              <a:rPr lang="sr-Cyrl-RS" dirty="0" smtClean="0">
                <a:latin typeface="Comic Sans MS" pitchFamily="66" charset="0"/>
              </a:rPr>
              <a:t>направиш </a:t>
            </a:r>
            <a:r>
              <a:rPr lang="sr-Cyrl-RS" dirty="0" smtClean="0">
                <a:latin typeface="Comic Sans MS" pitchFamily="66" charset="0"/>
              </a:rPr>
              <a:t>своју мапу. Ево један пример да </a:t>
            </a:r>
            <a:r>
              <a:rPr lang="sr-Cyrl-RS" dirty="0" smtClean="0">
                <a:latin typeface="Comic Sans MS" pitchFamily="66" charset="0"/>
              </a:rPr>
              <a:t>ти</a:t>
            </a:r>
            <a:r>
              <a:rPr lang="sr-Cyrl-RS" dirty="0" smtClean="0">
                <a:latin typeface="Comic Sans MS" pitchFamily="66" charset="0"/>
              </a:rPr>
              <a:t> </a:t>
            </a:r>
            <a:r>
              <a:rPr lang="sr-Cyrl-RS" dirty="0" smtClean="0">
                <a:latin typeface="Comic Sans MS" pitchFamily="66" charset="0"/>
              </a:rPr>
              <a:t>помогне:</a:t>
            </a:r>
          </a:p>
          <a:p>
            <a:endParaRPr lang="sr-Cyrl-RS" dirty="0" smtClean="0">
              <a:latin typeface="Comic Sans MS" pitchFamily="66" charset="0"/>
            </a:endParaRPr>
          </a:p>
          <a:p>
            <a:endParaRPr lang="sr-Cyrl-RS" dirty="0" smtClean="0">
              <a:latin typeface="Comic Sans MS" pitchFamily="66" charset="0"/>
            </a:endParaRPr>
          </a:p>
          <a:p>
            <a:endParaRPr lang="sr-Cyrl-RS" dirty="0" smtClean="0">
              <a:latin typeface="Comic Sans MS" pitchFamily="66" charset="0"/>
            </a:endParaRPr>
          </a:p>
          <a:p>
            <a:endParaRPr lang="sr-Cyrl-RS" dirty="0" smtClean="0">
              <a:latin typeface="Comic Sans MS" pitchFamily="66" charset="0"/>
            </a:endParaRPr>
          </a:p>
          <a:p>
            <a:endParaRPr lang="sr-Cyrl-RS" dirty="0" smtClean="0">
              <a:latin typeface="Comic Sans MS" pitchFamily="66" charset="0"/>
            </a:endParaRPr>
          </a:p>
          <a:p>
            <a:endParaRPr lang="sr-Cyrl-RS" dirty="0" smtClean="0">
              <a:latin typeface="Comic Sans MS" pitchFamily="66" charset="0"/>
            </a:endParaRPr>
          </a:p>
          <a:p>
            <a:endParaRPr lang="en-US" dirty="0">
              <a:latin typeface="Comic Sans MS" pitchFamily="66" charset="0"/>
            </a:endParaRPr>
          </a:p>
        </p:txBody>
      </p:sp>
      <p:pic>
        <p:nvPicPr>
          <p:cNvPr id="5" name="Picture 4" descr="C:\Users\Pedagog\AppData\Local\Microsoft\Windows\INetCache\Content.Word\20201102_115114.jpg"/>
          <p:cNvPicPr/>
          <p:nvPr/>
        </p:nvPicPr>
        <p:blipFill>
          <a:blip r:embed="rId2" cstate="print"/>
          <a:srcRect l="12745" r="12287"/>
          <a:stretch>
            <a:fillRect/>
          </a:stretch>
        </p:blipFill>
        <p:spPr bwMode="auto">
          <a:xfrm>
            <a:off x="609600" y="1371600"/>
            <a:ext cx="7848600" cy="5029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dirty="0" smtClean="0">
                <a:latin typeface="Comic Sans MS" pitchFamily="66" charset="0"/>
              </a:rPr>
              <a:t>Поступак учења математике</a:t>
            </a:r>
            <a:endParaRPr lang="en-US" b="1"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r>
              <a:rPr lang="sr-Cyrl-RS" dirty="0" smtClean="0">
                <a:latin typeface="Comic Sans MS" pitchFamily="66" charset="0"/>
              </a:rPr>
              <a:t>За математику највише важи да не може да се учи пасивно, само гледајући или само читањем.</a:t>
            </a:r>
          </a:p>
          <a:p>
            <a:r>
              <a:rPr lang="sr-Cyrl-RS" dirty="0" smtClean="0">
                <a:latin typeface="Comic Sans MS" pitchFamily="66" charset="0"/>
              </a:rPr>
              <a:t>Вештина решавања математичких задатака се такође учи.</a:t>
            </a:r>
          </a:p>
          <a:p>
            <a:r>
              <a:rPr lang="sr-Cyrl-RS" dirty="0" smtClean="0">
                <a:latin typeface="Comic Sans MS" pitchFamily="66" charset="0"/>
              </a:rPr>
              <a:t>Математика је процес размишљања о могућим начинима да се дође до решења, а тек потом симболичко приказивање пробелма и извођење математичкох операција.</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430962"/>
          </a:xfrm>
        </p:spPr>
        <p:txBody>
          <a:bodyPr>
            <a:normAutofit fontScale="90000"/>
          </a:bodyPr>
          <a:lstStyle/>
          <a:p>
            <a:pPr algn="l"/>
            <a:r>
              <a:rPr lang="sr-Cyrl-RS" sz="3200" dirty="0" smtClean="0">
                <a:latin typeface="Comic Sans MS" pitchFamily="66" charset="0"/>
              </a:rPr>
              <a:t>Да би успешно решио математички задатак, потребно је да:</a:t>
            </a:r>
            <a:br>
              <a:rPr lang="sr-Cyrl-RS" sz="3200" dirty="0" smtClean="0">
                <a:latin typeface="Comic Sans MS" pitchFamily="66" charset="0"/>
              </a:rPr>
            </a:br>
            <a:r>
              <a:rPr lang="sr-Cyrl-RS" sz="3200" dirty="0" smtClean="0">
                <a:latin typeface="Comic Sans MS" pitchFamily="66" charset="0"/>
              </a:rPr>
              <a:t>1. Схватиш задатак (нађеш кључне речи)</a:t>
            </a:r>
            <a:br>
              <a:rPr lang="sr-Cyrl-RS" sz="3200" dirty="0" smtClean="0">
                <a:latin typeface="Comic Sans MS" pitchFamily="66" charset="0"/>
              </a:rPr>
            </a:br>
            <a:r>
              <a:rPr lang="sr-Cyrl-RS" sz="3200" dirty="0" smtClean="0">
                <a:latin typeface="Comic Sans MS" pitchFamily="66" charset="0"/>
              </a:rPr>
              <a:t>2. Направиш план решавања (превођење кључних речи у математичке симболе)</a:t>
            </a:r>
            <a:br>
              <a:rPr lang="sr-Cyrl-RS" sz="3200" dirty="0" smtClean="0">
                <a:latin typeface="Comic Sans MS" pitchFamily="66" charset="0"/>
              </a:rPr>
            </a:br>
            <a:r>
              <a:rPr lang="sr-Cyrl-RS" sz="3200" dirty="0" smtClean="0">
                <a:latin typeface="Comic Sans MS" pitchFamily="66" charset="0"/>
              </a:rPr>
              <a:t>3. Реализујеш план (урадиш задатак према поставци, формулама)</a:t>
            </a:r>
            <a:br>
              <a:rPr lang="sr-Cyrl-RS" sz="3200" dirty="0" smtClean="0">
                <a:latin typeface="Comic Sans MS" pitchFamily="66" charset="0"/>
              </a:rPr>
            </a:br>
            <a:r>
              <a:rPr lang="sr-Cyrl-RS" sz="3200" dirty="0" smtClean="0">
                <a:latin typeface="Comic Sans MS" pitchFamily="66" charset="0"/>
              </a:rPr>
              <a:t>4. Провериш резултат (не прелази на другу област, док не савладаш претходну)</a:t>
            </a:r>
            <a:br>
              <a:rPr lang="sr-Cyrl-RS" sz="3200" dirty="0" smtClean="0">
                <a:latin typeface="Comic Sans MS" pitchFamily="66" charset="0"/>
              </a:rPr>
            </a:br>
            <a:r>
              <a:rPr lang="sr-Cyrl-RS" sz="3200" dirty="0" smtClean="0">
                <a:latin typeface="Comic Sans MS" pitchFamily="66" charset="0"/>
              </a:rPr>
              <a:t>5. Када схватиш како се решава неки задатак, промени вредности и реши још неколико задатака истог типа.</a:t>
            </a:r>
            <a:endParaRPr lang="en-US" sz="3200"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b="1" dirty="0" smtClean="0">
                <a:latin typeface="Comic Sans MS" pitchFamily="66" charset="0"/>
              </a:rPr>
              <a:t>КЉУЧ УСПЕХА</a:t>
            </a:r>
            <a:endParaRPr lang="en-US" sz="3600" b="1" dirty="0">
              <a:latin typeface="Comic Sans MS" pitchFamily="66" charset="0"/>
            </a:endParaRPr>
          </a:p>
        </p:txBody>
      </p:sp>
      <p:sp>
        <p:nvSpPr>
          <p:cNvPr id="3" name="Content Placeholder 2"/>
          <p:cNvSpPr>
            <a:spLocks noGrp="1"/>
          </p:cNvSpPr>
          <p:nvPr>
            <p:ph idx="1"/>
          </p:nvPr>
        </p:nvSpPr>
        <p:spPr/>
        <p:txBody>
          <a:bodyPr/>
          <a:lstStyle/>
          <a:p>
            <a:pPr>
              <a:buNone/>
            </a:pPr>
            <a:r>
              <a:rPr lang="sr-Cyrl-RS" dirty="0" smtClean="0">
                <a:latin typeface="Comic Sans MS" pitchFamily="66" charset="0"/>
              </a:rPr>
              <a:t>   Код </a:t>
            </a:r>
            <a:r>
              <a:rPr lang="sr-Cyrl-RS" dirty="0" smtClean="0">
                <a:latin typeface="Comic Sans MS" pitchFamily="66" charset="0"/>
              </a:rPr>
              <a:t>учења математике најбоље би било да почнеш да првиш збирку сажетих лекција (ЗСЛ) које можеш користити  у решавању задатака. При прављењу ове врсте сажетих белешки, веома је важно да користиш боје и наслове да те подсете када да примениш одређено правило или формулу.</a:t>
            </a:r>
            <a:endParaRPr lang="en-US" dirty="0">
              <a:latin typeface="Comic Sans MS"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389</TotalTime>
  <Words>743</Words>
  <Application>Microsoft Office PowerPoint</Application>
  <PresentationFormat>On-screen Show (4:3)</PresentationFormat>
  <Paragraphs>48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КАКО УЧИТИ БРЖЕ И БОЉЕ</vt:lpstr>
      <vt:lpstr>УЧЕЊЕ ЈЕ...</vt:lpstr>
      <vt:lpstr>КАКО УЧИТИ БИОЛОГИЈУ</vt:lpstr>
      <vt:lpstr>Поступак учења биологије</vt:lpstr>
      <vt:lpstr>Slide 5</vt:lpstr>
      <vt:lpstr>Slide 6</vt:lpstr>
      <vt:lpstr>Поступак учења математике</vt:lpstr>
      <vt:lpstr>Да би успешно решио математички задатак, потребно је да: 1. Схватиш задатак (нађеш кључне речи) 2. Направиш план решавања (превођење кључних речи у математичке симболе) 3. Реализујеш план (урадиш задатак према поставци, формулама) 4. Провериш резултат (не прелази на другу област, док не савладаш претходну) 5. Када схватиш како се решава неки задатак, промени вредности и реши још неколико задатака истог типа.</vt:lpstr>
      <vt:lpstr>КЉУЧ УСПЕХА</vt:lpstr>
      <vt:lpstr>Поступак учења историје</vt:lpstr>
      <vt:lpstr>Коришћење дијаграма за обнављање историје</vt:lpstr>
      <vt:lpstr>Како учити страни језик</vt:lpstr>
      <vt:lpstr>Slide 13</vt:lpstr>
      <vt:lpstr>Оцени себе</vt:lpstr>
      <vt:lpstr>Коришћена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Pedagog</dc:creator>
  <cp:lastModifiedBy>Pedagog</cp:lastModifiedBy>
  <cp:revision>37</cp:revision>
  <dcterms:created xsi:type="dcterms:W3CDTF">2006-08-16T00:00:00Z</dcterms:created>
  <dcterms:modified xsi:type="dcterms:W3CDTF">2020-11-17T08:09:24Z</dcterms:modified>
</cp:coreProperties>
</file>